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8" d="100"/>
          <a:sy n="78"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9C0CA-10EA-40D8-9490-3B3E86882C10}" type="datetimeFigureOut">
              <a:rPr lang="ar-IQ" smtClean="0"/>
              <a:pPr/>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3C5DB6-DBE6-4B87-A3DD-91FDE57C865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E9C0CA-10EA-40D8-9490-3B3E86882C10}" type="datetimeFigureOut">
              <a:rPr lang="ar-IQ" smtClean="0"/>
              <a:pPr/>
              <a:t>04/04/1440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3C5DB6-DBE6-4B87-A3DD-91FDE57C865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Metallic Poisoning </a:t>
            </a:r>
            <a:endParaRPr lang="ar-IQ" dirty="0"/>
          </a:p>
        </p:txBody>
      </p:sp>
      <p:sp>
        <p:nvSpPr>
          <p:cNvPr id="3" name="Content Placeholder 2"/>
          <p:cNvSpPr>
            <a:spLocks noGrp="1"/>
          </p:cNvSpPr>
          <p:nvPr>
            <p:ph idx="1"/>
          </p:nvPr>
        </p:nvSpPr>
        <p:spPr/>
        <p:txBody>
          <a:bodyPr/>
          <a:lstStyle/>
          <a:p>
            <a:pPr algn="l"/>
            <a:r>
              <a:rPr lang="en-US" sz="4400" dirty="0" smtClean="0"/>
              <a:t>Lead poisoning </a:t>
            </a:r>
          </a:p>
          <a:p>
            <a:pPr algn="l"/>
            <a:r>
              <a:rPr lang="en-US" dirty="0" smtClean="0"/>
              <a:t>This poisoning occurs in cows and dogs due to ingestion of lead salts </a:t>
            </a:r>
          </a:p>
          <a:p>
            <a:pPr algn="l"/>
            <a:r>
              <a:rPr lang="en-US" dirty="0" err="1" smtClean="0"/>
              <a:t>E.g</a:t>
            </a:r>
            <a:r>
              <a:rPr lang="en-US" dirty="0" smtClean="0"/>
              <a:t> </a:t>
            </a:r>
          </a:p>
          <a:p>
            <a:pPr algn="l"/>
            <a:r>
              <a:rPr lang="en-US" dirty="0" smtClean="0"/>
              <a:t>1.Lead </a:t>
            </a:r>
            <a:r>
              <a:rPr lang="en-US" dirty="0" err="1" smtClean="0"/>
              <a:t>sulphate</a:t>
            </a:r>
            <a:r>
              <a:rPr lang="en-US" dirty="0" smtClean="0"/>
              <a:t> or acetate or other salts</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70C0"/>
                </a:solidFill>
              </a:rPr>
              <a:t>Symptomes</a:t>
            </a:r>
            <a:endParaRPr lang="ar-IQ" dirty="0">
              <a:solidFill>
                <a:srgbClr val="0070C0"/>
              </a:solidFill>
            </a:endParaRPr>
          </a:p>
        </p:txBody>
      </p:sp>
      <p:sp>
        <p:nvSpPr>
          <p:cNvPr id="3" name="Content Placeholder 2"/>
          <p:cNvSpPr>
            <a:spLocks noGrp="1"/>
          </p:cNvSpPr>
          <p:nvPr>
            <p:ph idx="1"/>
          </p:nvPr>
        </p:nvSpPr>
        <p:spPr/>
        <p:txBody>
          <a:bodyPr>
            <a:normAutofit/>
          </a:bodyPr>
          <a:lstStyle/>
          <a:p>
            <a:pPr algn="l">
              <a:buNone/>
            </a:pPr>
            <a:r>
              <a:rPr lang="en-US" sz="3600" dirty="0" smtClean="0"/>
              <a:t>1.Stomach and abdominal pain</a:t>
            </a:r>
          </a:p>
          <a:p>
            <a:pPr algn="l">
              <a:buNone/>
            </a:pPr>
            <a:r>
              <a:rPr lang="en-US" sz="3600" dirty="0" smtClean="0"/>
              <a:t>2.Diarrhea and more salivation </a:t>
            </a:r>
          </a:p>
          <a:p>
            <a:pPr algn="l">
              <a:buNone/>
            </a:pPr>
            <a:r>
              <a:rPr lang="en-US" sz="3600" dirty="0" smtClean="0"/>
              <a:t>3.Difficulty in swelling because of inflammation of the gum and mouth</a:t>
            </a:r>
          </a:p>
          <a:p>
            <a:pPr algn="l">
              <a:buNone/>
            </a:pPr>
            <a:r>
              <a:rPr lang="en-US" sz="3600" dirty="0" smtClean="0"/>
              <a:t>4.Albumin urea , Blood urea due to destruction of the kidney</a:t>
            </a:r>
          </a:p>
          <a:p>
            <a:pPr algn="l">
              <a:buNone/>
            </a:pPr>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B050"/>
                </a:solidFill>
              </a:rPr>
              <a:t>Symptomes</a:t>
            </a:r>
            <a:endParaRPr lang="ar-IQ" dirty="0">
              <a:solidFill>
                <a:srgbClr val="00B050"/>
              </a:solidFill>
            </a:endParaRPr>
          </a:p>
        </p:txBody>
      </p:sp>
      <p:sp>
        <p:nvSpPr>
          <p:cNvPr id="3" name="Content Placeholder 2"/>
          <p:cNvSpPr>
            <a:spLocks noGrp="1"/>
          </p:cNvSpPr>
          <p:nvPr>
            <p:ph idx="1"/>
          </p:nvPr>
        </p:nvSpPr>
        <p:spPr/>
        <p:txBody>
          <a:bodyPr>
            <a:normAutofit/>
          </a:bodyPr>
          <a:lstStyle/>
          <a:p>
            <a:pPr algn="l">
              <a:buNone/>
            </a:pPr>
            <a:r>
              <a:rPr lang="en-US" sz="4000" dirty="0" smtClean="0"/>
              <a:t>In cattle </a:t>
            </a:r>
          </a:p>
          <a:p>
            <a:pPr algn="l">
              <a:buNone/>
            </a:pPr>
            <a:r>
              <a:rPr lang="en-US" sz="4000" dirty="0" smtClean="0"/>
              <a:t>1.Colic </a:t>
            </a:r>
          </a:p>
          <a:p>
            <a:pPr algn="l">
              <a:buNone/>
            </a:pPr>
            <a:r>
              <a:rPr lang="en-US" sz="4000" dirty="0" smtClean="0"/>
              <a:t>2.Paralysis of the legs and reduction in body temperature</a:t>
            </a:r>
            <a:endParaRPr lang="ar-IQ"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Treatment </a:t>
            </a:r>
            <a:endParaRPr lang="ar-IQ" dirty="0">
              <a:solidFill>
                <a:srgbClr val="0070C0"/>
              </a:solidFill>
            </a:endParaRPr>
          </a:p>
        </p:txBody>
      </p:sp>
      <p:sp>
        <p:nvSpPr>
          <p:cNvPr id="3" name="Content Placeholder 2"/>
          <p:cNvSpPr>
            <a:spLocks noGrp="1"/>
          </p:cNvSpPr>
          <p:nvPr>
            <p:ph idx="1"/>
          </p:nvPr>
        </p:nvSpPr>
        <p:spPr/>
        <p:txBody>
          <a:bodyPr>
            <a:normAutofit/>
          </a:bodyPr>
          <a:lstStyle/>
          <a:p>
            <a:pPr algn="l">
              <a:buNone/>
            </a:pPr>
            <a:r>
              <a:rPr lang="en-US" sz="3600" dirty="0" smtClean="0"/>
              <a:t>1.Evacuate the stomach from its content immediately before any absorption occurs.</a:t>
            </a:r>
          </a:p>
          <a:p>
            <a:pPr algn="l">
              <a:buNone/>
            </a:pPr>
            <a:r>
              <a:rPr lang="en-US" sz="3600" dirty="0" smtClean="0"/>
              <a:t>2.Gastric </a:t>
            </a:r>
            <a:r>
              <a:rPr lang="en-US" sz="3600" dirty="0" err="1" smtClean="0"/>
              <a:t>lavage</a:t>
            </a:r>
            <a:r>
              <a:rPr lang="en-US" sz="3600" dirty="0" smtClean="0"/>
              <a:t> with warm water or milk ,or give egg albumin in order to precipitate the mercury as mercury </a:t>
            </a:r>
            <a:r>
              <a:rPr lang="en-US" sz="3600" dirty="0" err="1" smtClean="0"/>
              <a:t>albomin</a:t>
            </a:r>
            <a:endParaRPr lang="ar-IQ"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Treatment </a:t>
            </a: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r>
              <a:rPr lang="en-US" sz="3600" dirty="0" smtClean="0"/>
              <a:t>3.Give diuretic alkaline as </a:t>
            </a:r>
            <a:r>
              <a:rPr lang="en-US" sz="3600" dirty="0" err="1" smtClean="0"/>
              <a:t>sod.Nitrate</a:t>
            </a:r>
            <a:r>
              <a:rPr lang="en-US" sz="3600" dirty="0" smtClean="0"/>
              <a:t> or </a:t>
            </a:r>
            <a:r>
              <a:rPr lang="en-US" sz="3600" dirty="0" err="1" smtClean="0"/>
              <a:t>gluoconate</a:t>
            </a:r>
            <a:r>
              <a:rPr lang="en-US" sz="3600" dirty="0" smtClean="0"/>
              <a:t> by injection I/V</a:t>
            </a:r>
          </a:p>
          <a:p>
            <a:pPr algn="l">
              <a:buNone/>
            </a:pPr>
            <a:r>
              <a:rPr lang="en-US" sz="3600" dirty="0" smtClean="0"/>
              <a:t>4. Give BAL (British anti-Lewisite) </a:t>
            </a:r>
            <a:r>
              <a:rPr lang="en-US" sz="3600" dirty="0" err="1" smtClean="0"/>
              <a:t>Dimercaprol</a:t>
            </a:r>
            <a:r>
              <a:rPr lang="en-US" sz="3600" dirty="0" smtClean="0"/>
              <a:t> for help to get red </a:t>
            </a:r>
            <a:r>
              <a:rPr lang="en-US" sz="3600" dirty="0" err="1" smtClean="0"/>
              <a:t>mercuty</a:t>
            </a:r>
            <a:r>
              <a:rPr lang="en-US" sz="3600" dirty="0" smtClean="0"/>
              <a:t> from tissues and prevent its effect in body</a:t>
            </a:r>
            <a:endParaRPr lang="ar-IQ"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Selenium poisoning</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r>
              <a:rPr lang="en-US" sz="3600" b="1" dirty="0" smtClean="0">
                <a:solidFill>
                  <a:srgbClr val="00B050"/>
                </a:solidFill>
              </a:rPr>
              <a:t>Selenium poisoning</a:t>
            </a:r>
            <a:endParaRPr lang="en-US" sz="3600" dirty="0" smtClean="0">
              <a:solidFill>
                <a:srgbClr val="00B050"/>
              </a:solidFill>
            </a:endParaRPr>
          </a:p>
          <a:p>
            <a:pPr algn="l">
              <a:buNone/>
            </a:pPr>
            <a:r>
              <a:rPr lang="en-US" sz="3600" b="1" dirty="0" smtClean="0">
                <a:solidFill>
                  <a:srgbClr val="00B050"/>
                </a:solidFill>
              </a:rPr>
              <a:t>Selenium found in earth and absorbed by the plants and may be causes poisoning to the animals which grassing in the area.</a:t>
            </a:r>
            <a:endParaRPr lang="en-US" sz="3600" dirty="0" smtClean="0">
              <a:solidFill>
                <a:srgbClr val="00B050"/>
              </a:solidFill>
            </a:endParaRPr>
          </a:p>
          <a:p>
            <a:pPr algn="l">
              <a:buNone/>
            </a:pPr>
            <a:endParaRPr lang="ar-IQ" sz="3600"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Absorption and excretion</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endParaRPr lang="en-US" sz="3600" dirty="0" smtClean="0">
              <a:solidFill>
                <a:srgbClr val="00B050"/>
              </a:solidFill>
            </a:endParaRPr>
          </a:p>
          <a:p>
            <a:pPr algn="l"/>
            <a:r>
              <a:rPr lang="en-US" sz="3600" b="1" dirty="0" smtClean="0">
                <a:solidFill>
                  <a:srgbClr val="00B050"/>
                </a:solidFill>
              </a:rPr>
              <a:t>Selenium absorbed immediately from the G.I.T and distributed over all the </a:t>
            </a:r>
            <a:r>
              <a:rPr lang="en-US" sz="3600" b="1" dirty="0" err="1" smtClean="0">
                <a:solidFill>
                  <a:srgbClr val="00B050"/>
                </a:solidFill>
              </a:rPr>
              <a:t>body.Some</a:t>
            </a:r>
            <a:r>
              <a:rPr lang="en-US" sz="3600" b="1" dirty="0" smtClean="0">
                <a:solidFill>
                  <a:srgbClr val="00B050"/>
                </a:solidFill>
              </a:rPr>
              <a:t> of it store in the liver and spleen and kidney and may be reaching the embryo uterus, it secreted with urine.</a:t>
            </a:r>
            <a:endParaRPr lang="en-US" sz="3600" dirty="0" smtClean="0">
              <a:solidFill>
                <a:srgbClr val="00B050"/>
              </a:solidFill>
            </a:endParaRPr>
          </a:p>
          <a:p>
            <a:pPr algn="l"/>
            <a:endParaRPr lang="ar-IQ" sz="3600"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Symptoms</a:t>
            </a:r>
            <a:r>
              <a:rPr lang="en-US" dirty="0" smtClean="0"/>
              <a:t/>
            </a:r>
            <a:br>
              <a:rPr lang="en-US" dirty="0" smtClean="0"/>
            </a:br>
            <a:endParaRPr lang="ar-IQ" dirty="0"/>
          </a:p>
        </p:txBody>
      </p:sp>
      <p:sp>
        <p:nvSpPr>
          <p:cNvPr id="3" name="Content Placeholder 2"/>
          <p:cNvSpPr>
            <a:spLocks noGrp="1"/>
          </p:cNvSpPr>
          <p:nvPr>
            <p:ph idx="1"/>
          </p:nvPr>
        </p:nvSpPr>
        <p:spPr/>
        <p:txBody>
          <a:bodyPr>
            <a:noAutofit/>
          </a:bodyPr>
          <a:lstStyle/>
          <a:p>
            <a:pPr algn="l">
              <a:buNone/>
            </a:pPr>
            <a:r>
              <a:rPr lang="en-US" sz="3600" b="1" dirty="0" smtClean="0">
                <a:solidFill>
                  <a:srgbClr val="00B050"/>
                </a:solidFill>
              </a:rPr>
              <a:t>Symptoms</a:t>
            </a:r>
            <a:endParaRPr lang="en-US" sz="3600" dirty="0" smtClean="0">
              <a:solidFill>
                <a:srgbClr val="00B050"/>
              </a:solidFill>
            </a:endParaRPr>
          </a:p>
          <a:p>
            <a:pPr algn="l">
              <a:buNone/>
            </a:pPr>
            <a:r>
              <a:rPr lang="en-US" sz="3600" b="1" dirty="0" smtClean="0">
                <a:solidFill>
                  <a:srgbClr val="00B050"/>
                </a:solidFill>
              </a:rPr>
              <a:t>In acute toxicity causes</a:t>
            </a:r>
          </a:p>
          <a:p>
            <a:pPr marL="742950" indent="-742950" algn="l">
              <a:buNone/>
            </a:pPr>
            <a:r>
              <a:rPr lang="en-US" sz="3600" b="1" dirty="0" smtClean="0">
                <a:solidFill>
                  <a:srgbClr val="00B050"/>
                </a:solidFill>
              </a:rPr>
              <a:t>tachycardia and difficulty in breathing, 2.stomch pain and colic. </a:t>
            </a:r>
          </a:p>
          <a:p>
            <a:pPr marL="742950" indent="-742950" algn="l">
              <a:buAutoNum type="arabicPeriod"/>
            </a:pPr>
            <a:r>
              <a:rPr lang="en-US" sz="3600" b="1" dirty="0" smtClean="0">
                <a:solidFill>
                  <a:srgbClr val="00B050"/>
                </a:solidFill>
              </a:rPr>
              <a:t>3.the death occur in few hours. because respiration enzymes failure</a:t>
            </a:r>
            <a:endParaRPr lang="ar-IQ" sz="3600"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Symptoms</a:t>
            </a:r>
            <a:endParaRPr lang="ar-IQ" dirty="0">
              <a:solidFill>
                <a:srgbClr val="FF0000"/>
              </a:solidFill>
            </a:endParaRPr>
          </a:p>
        </p:txBody>
      </p:sp>
      <p:sp>
        <p:nvSpPr>
          <p:cNvPr id="3" name="Content Placeholder 2"/>
          <p:cNvSpPr>
            <a:spLocks noGrp="1"/>
          </p:cNvSpPr>
          <p:nvPr>
            <p:ph idx="1"/>
          </p:nvPr>
        </p:nvSpPr>
        <p:spPr/>
        <p:txBody>
          <a:bodyPr>
            <a:normAutofit lnSpcReduction="10000"/>
          </a:bodyPr>
          <a:lstStyle/>
          <a:p>
            <a:pPr algn="l">
              <a:buNone/>
            </a:pPr>
            <a:r>
              <a:rPr lang="en-US" sz="3600" b="1" dirty="0" smtClean="0">
                <a:solidFill>
                  <a:srgbClr val="FF0000"/>
                </a:solidFill>
              </a:rPr>
              <a:t>acute poisoning </a:t>
            </a:r>
            <a:r>
              <a:rPr lang="en-US" sz="3600" b="1" dirty="0" smtClean="0">
                <a:solidFill>
                  <a:srgbClr val="00B050"/>
                </a:solidFill>
              </a:rPr>
              <a:t>with </a:t>
            </a:r>
            <a:r>
              <a:rPr lang="en-US" sz="3600" b="1" dirty="0" err="1" smtClean="0">
                <a:solidFill>
                  <a:srgbClr val="00B050"/>
                </a:solidFill>
              </a:rPr>
              <a:t>selenium,there</a:t>
            </a:r>
            <a:r>
              <a:rPr lang="en-US" sz="3600" b="1" dirty="0" smtClean="0">
                <a:solidFill>
                  <a:srgbClr val="00B050"/>
                </a:solidFill>
              </a:rPr>
              <a:t> is </a:t>
            </a:r>
            <a:r>
              <a:rPr lang="en-US" sz="3600" b="1" dirty="0" err="1" smtClean="0">
                <a:solidFill>
                  <a:srgbClr val="00B050"/>
                </a:solidFill>
              </a:rPr>
              <a:t>emaciation.The</a:t>
            </a:r>
            <a:r>
              <a:rPr lang="en-US" sz="3600" b="1" dirty="0" smtClean="0">
                <a:solidFill>
                  <a:srgbClr val="00B050"/>
                </a:solidFill>
              </a:rPr>
              <a:t> animal can not see or and walk turn over itself and then paralysis then coma and death occur.</a:t>
            </a:r>
            <a:endParaRPr lang="en-US" sz="3600" dirty="0" smtClean="0">
              <a:solidFill>
                <a:srgbClr val="00B050"/>
              </a:solidFill>
            </a:endParaRPr>
          </a:p>
          <a:p>
            <a:pPr algn="l">
              <a:buNone/>
            </a:pPr>
            <a:r>
              <a:rPr lang="en-US" sz="3600" b="1" dirty="0" smtClean="0">
                <a:solidFill>
                  <a:srgbClr val="FF0000"/>
                </a:solidFill>
              </a:rPr>
              <a:t>In chronic poisoning </a:t>
            </a:r>
            <a:r>
              <a:rPr lang="en-US" sz="3600" b="1" dirty="0" smtClean="0">
                <a:solidFill>
                  <a:srgbClr val="00B050"/>
                </a:solidFill>
              </a:rPr>
              <a:t>the symptoms are alopecia, especially in the tail and dryness of the skin and loss of appetite and show </a:t>
            </a:r>
            <a:r>
              <a:rPr lang="en-US" sz="3600" b="1" dirty="0" err="1" smtClean="0">
                <a:solidFill>
                  <a:srgbClr val="00B050"/>
                </a:solidFill>
              </a:rPr>
              <a:t>lamenes</a:t>
            </a:r>
            <a:endParaRPr lang="ar-IQ" sz="3600"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Treatment</a:t>
            </a:r>
            <a:endParaRPr lang="ar-IQ" dirty="0">
              <a:solidFill>
                <a:srgbClr val="C00000"/>
              </a:solidFill>
            </a:endParaRPr>
          </a:p>
        </p:txBody>
      </p:sp>
      <p:sp>
        <p:nvSpPr>
          <p:cNvPr id="3" name="Content Placeholder 2"/>
          <p:cNvSpPr>
            <a:spLocks noGrp="1"/>
          </p:cNvSpPr>
          <p:nvPr>
            <p:ph idx="1"/>
          </p:nvPr>
        </p:nvSpPr>
        <p:spPr/>
        <p:txBody>
          <a:bodyPr>
            <a:normAutofit/>
          </a:bodyPr>
          <a:lstStyle/>
          <a:p>
            <a:pPr algn="l">
              <a:buNone/>
            </a:pPr>
            <a:r>
              <a:rPr lang="en-US" sz="3600" b="1" dirty="0" smtClean="0">
                <a:solidFill>
                  <a:srgbClr val="002060"/>
                </a:solidFill>
              </a:rPr>
              <a:t>Treatment </a:t>
            </a:r>
            <a:endParaRPr lang="en-US" sz="3600" dirty="0" smtClean="0">
              <a:solidFill>
                <a:srgbClr val="002060"/>
              </a:solidFill>
            </a:endParaRPr>
          </a:p>
          <a:p>
            <a:pPr algn="l">
              <a:buNone/>
            </a:pPr>
            <a:r>
              <a:rPr lang="en-US" sz="3600" b="1" dirty="0" smtClean="0">
                <a:solidFill>
                  <a:srgbClr val="002060"/>
                </a:solidFill>
              </a:rPr>
              <a:t>Give the animals Para </a:t>
            </a:r>
            <a:r>
              <a:rPr lang="en-US" sz="3600" b="1" dirty="0" err="1" smtClean="0">
                <a:solidFill>
                  <a:srgbClr val="002060"/>
                </a:solidFill>
              </a:rPr>
              <a:t>bromo</a:t>
            </a:r>
            <a:r>
              <a:rPr lang="en-US" sz="3600" b="1" dirty="0" smtClean="0">
                <a:solidFill>
                  <a:srgbClr val="002060"/>
                </a:solidFill>
              </a:rPr>
              <a:t> benzene in order to secret the selenium with urine.</a:t>
            </a:r>
            <a:endParaRPr lang="en-US" sz="3600" dirty="0" smtClean="0">
              <a:solidFill>
                <a:srgbClr val="002060"/>
              </a:solidFill>
            </a:endParaRPr>
          </a:p>
          <a:p>
            <a:pPr algn="l">
              <a:buNone/>
            </a:pPr>
            <a:endParaRPr lang="ar-IQ" sz="36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Molybdenum poisoning</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endParaRPr lang="en-US" sz="3600" dirty="0" smtClean="0">
              <a:solidFill>
                <a:srgbClr val="00B050"/>
              </a:solidFill>
            </a:endParaRPr>
          </a:p>
          <a:p>
            <a:pPr algn="l">
              <a:buNone/>
            </a:pPr>
            <a:r>
              <a:rPr lang="en-US" sz="3600" b="1" dirty="0" smtClean="0">
                <a:solidFill>
                  <a:srgbClr val="00B050"/>
                </a:solidFill>
              </a:rPr>
              <a:t>Since this substance found in the earth, so it can absorbed by the plants and the animals should be poisoning because it grassing these plants.</a:t>
            </a:r>
            <a:endParaRPr lang="en-US" sz="3600" dirty="0" smtClean="0">
              <a:solidFill>
                <a:srgbClr val="00B050"/>
              </a:solidFill>
            </a:endParaRPr>
          </a:p>
          <a:p>
            <a:pPr algn="l">
              <a:buNone/>
            </a:pPr>
            <a:endParaRPr lang="ar-IQ" sz="3600"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and excretion</a:t>
            </a:r>
            <a:endParaRPr lang="ar-IQ" dirty="0"/>
          </a:p>
        </p:txBody>
      </p:sp>
      <p:sp>
        <p:nvSpPr>
          <p:cNvPr id="3" name="Content Placeholder 2"/>
          <p:cNvSpPr>
            <a:spLocks noGrp="1"/>
          </p:cNvSpPr>
          <p:nvPr>
            <p:ph idx="1"/>
          </p:nvPr>
        </p:nvSpPr>
        <p:spPr/>
        <p:txBody>
          <a:bodyPr>
            <a:noAutofit/>
          </a:bodyPr>
          <a:lstStyle/>
          <a:p>
            <a:pPr algn="l">
              <a:buNone/>
            </a:pPr>
            <a:r>
              <a:rPr lang="en-US" sz="3600" dirty="0" smtClean="0"/>
              <a:t>These salts reach the animals body through</a:t>
            </a:r>
          </a:p>
          <a:p>
            <a:pPr marL="514350" indent="-514350" algn="l">
              <a:buAutoNum type="alphaUcPeriod"/>
            </a:pPr>
            <a:r>
              <a:rPr lang="en-US" sz="3600" dirty="0" smtClean="0"/>
              <a:t>.Ingestion </a:t>
            </a:r>
          </a:p>
          <a:p>
            <a:pPr marL="514350" indent="-514350" algn="l">
              <a:buAutoNum type="alphaUcPeriod"/>
            </a:pPr>
            <a:r>
              <a:rPr lang="en-US" sz="3600" dirty="0" smtClean="0"/>
              <a:t>B. distributes through the body after its </a:t>
            </a:r>
            <a:endParaRPr lang="ar-IQ" sz="3600" dirty="0" smtClean="0"/>
          </a:p>
          <a:p>
            <a:pPr marL="514350" indent="-514350" algn="l">
              <a:buNone/>
            </a:pPr>
            <a:r>
              <a:rPr lang="en-US" sz="3600" dirty="0" smtClean="0"/>
              <a:t>Absorption</a:t>
            </a:r>
          </a:p>
          <a:p>
            <a:pPr marL="514350" indent="-514350" algn="l">
              <a:buNone/>
            </a:pPr>
            <a:r>
              <a:rPr lang="en-US" sz="3600" dirty="0" smtClean="0"/>
              <a:t>The poison concentrated in </a:t>
            </a:r>
          </a:p>
          <a:p>
            <a:pPr marL="514350" indent="-514350" algn="l">
              <a:buNone/>
            </a:pPr>
            <a:r>
              <a:rPr lang="en-US" sz="3600" dirty="0" smtClean="0"/>
              <a:t>1.Kidney</a:t>
            </a:r>
          </a:p>
          <a:p>
            <a:pPr marL="514350" indent="-514350" algn="l">
              <a:buNone/>
            </a:pPr>
            <a:r>
              <a:rPr lang="en-US" sz="3600" dirty="0" smtClean="0"/>
              <a:t>2.Muscles and bones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Absorption and excretion</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r>
              <a:rPr lang="en-US" sz="3600" b="1" dirty="0" smtClean="0">
                <a:solidFill>
                  <a:srgbClr val="00B050"/>
                </a:solidFill>
              </a:rPr>
              <a:t>It absorbed quickly and then store for short time in kidney.</a:t>
            </a:r>
            <a:endParaRPr lang="en-US" sz="3600" dirty="0" smtClean="0">
              <a:solidFill>
                <a:srgbClr val="00B050"/>
              </a:solidFill>
            </a:endParaRPr>
          </a:p>
          <a:p>
            <a:pPr algn="l">
              <a:buNone/>
            </a:pPr>
            <a:r>
              <a:rPr lang="en-US" sz="3600" b="1" dirty="0" smtClean="0">
                <a:solidFill>
                  <a:srgbClr val="00B050"/>
                </a:solidFill>
              </a:rPr>
              <a:t>Diet or food free from sulfate may causes retention of the metal in the body ,more over found that the metal prevent the </a:t>
            </a:r>
            <a:r>
              <a:rPr lang="en-US" sz="3600" b="1" dirty="0" err="1" smtClean="0">
                <a:solidFill>
                  <a:srgbClr val="00B050"/>
                </a:solidFill>
              </a:rPr>
              <a:t>storge</a:t>
            </a:r>
            <a:r>
              <a:rPr lang="en-US" sz="3600" b="1" dirty="0" smtClean="0">
                <a:solidFill>
                  <a:srgbClr val="00B050"/>
                </a:solidFill>
              </a:rPr>
              <a:t> of the cupper in the liver of the ruminants.</a:t>
            </a:r>
            <a:endParaRPr lang="en-US" sz="3600" dirty="0" smtClean="0">
              <a:solidFill>
                <a:srgbClr val="00B050"/>
              </a:solidFill>
            </a:endParaRPr>
          </a:p>
          <a:p>
            <a:pPr algn="l">
              <a:buNone/>
            </a:pPr>
            <a:endParaRPr lang="ar-IQ" sz="3600"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Symptomes</a:t>
            </a:r>
            <a:endParaRPr lang="ar-IQ" dirty="0">
              <a:solidFill>
                <a:srgbClr val="FF0000"/>
              </a:solidFill>
            </a:endParaRPr>
          </a:p>
        </p:txBody>
      </p:sp>
      <p:sp>
        <p:nvSpPr>
          <p:cNvPr id="3" name="Content Placeholder 2"/>
          <p:cNvSpPr>
            <a:spLocks noGrp="1"/>
          </p:cNvSpPr>
          <p:nvPr>
            <p:ph idx="1"/>
          </p:nvPr>
        </p:nvSpPr>
        <p:spPr/>
        <p:txBody>
          <a:bodyPr/>
          <a:lstStyle/>
          <a:p>
            <a:pPr algn="l">
              <a:buNone/>
            </a:pPr>
            <a:r>
              <a:rPr lang="en-US" b="1" dirty="0" err="1" smtClean="0">
                <a:solidFill>
                  <a:srgbClr val="00B050"/>
                </a:solidFill>
              </a:rPr>
              <a:t>Symptomes</a:t>
            </a:r>
            <a:endParaRPr lang="en-US" dirty="0" smtClean="0">
              <a:solidFill>
                <a:srgbClr val="00B050"/>
              </a:solidFill>
            </a:endParaRPr>
          </a:p>
          <a:p>
            <a:pPr algn="l">
              <a:buNone/>
            </a:pPr>
            <a:r>
              <a:rPr lang="en-US" b="1" dirty="0" smtClean="0"/>
              <a:t>Diarrhea, emaciation dryness of the skin and the animal cannot move</a:t>
            </a:r>
            <a:endParaRPr lang="en-US" dirty="0" smtClean="0"/>
          </a:p>
          <a:p>
            <a:pPr algn="l">
              <a:buNone/>
            </a:pPr>
            <a:r>
              <a:rPr lang="en-US" b="1" dirty="0" smtClean="0">
                <a:solidFill>
                  <a:srgbClr val="00B050"/>
                </a:solidFill>
              </a:rPr>
              <a:t>Treatment</a:t>
            </a:r>
            <a:endParaRPr lang="en-US" dirty="0" smtClean="0">
              <a:solidFill>
                <a:srgbClr val="00B050"/>
              </a:solidFill>
            </a:endParaRPr>
          </a:p>
          <a:p>
            <a:pPr algn="l">
              <a:buNone/>
            </a:pPr>
            <a:r>
              <a:rPr lang="en-US" b="1" dirty="0" smtClean="0"/>
              <a:t>Give copper sulfate </a:t>
            </a:r>
            <a:r>
              <a:rPr lang="en-US" b="1" dirty="0" err="1" smtClean="0"/>
              <a:t>daily,since</a:t>
            </a:r>
            <a:r>
              <a:rPr lang="en-US" b="1" dirty="0" smtClean="0"/>
              <a:t> it helps in secretion of the metal</a:t>
            </a:r>
            <a:endParaRPr lang="en-US" dirty="0" smtClean="0"/>
          </a:p>
          <a:p>
            <a:pPr algn="l">
              <a:buNone/>
            </a:pP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Nitrate salts poisoning</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endParaRPr lang="en-US" sz="3600" dirty="0" smtClean="0">
              <a:solidFill>
                <a:srgbClr val="00B050"/>
              </a:solidFill>
            </a:endParaRPr>
          </a:p>
          <a:p>
            <a:pPr algn="l">
              <a:buNone/>
            </a:pPr>
            <a:r>
              <a:rPr lang="en-US" sz="3600" b="1" dirty="0" smtClean="0">
                <a:solidFill>
                  <a:srgbClr val="00B050"/>
                </a:solidFill>
              </a:rPr>
              <a:t>The poisoning with nitrate salts occur after eating the plants which contain on large quantity of nitrate absorbed from the soil and then change in the gastro intestine to nitrite and then to ammonia which causes poisoning</a:t>
            </a:r>
            <a:endParaRPr lang="ar-IQ" sz="3600"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C00000"/>
                </a:solidFill>
              </a:rPr>
              <a:t>Symptomes</a:t>
            </a:r>
            <a:r>
              <a:rPr lang="en-US" dirty="0" smtClean="0">
                <a:solidFill>
                  <a:srgbClr val="C00000"/>
                </a:solidFill>
              </a:rPr>
              <a:t/>
            </a:r>
            <a:br>
              <a:rPr lang="en-US" dirty="0" smtClean="0">
                <a:solidFill>
                  <a:srgbClr val="C00000"/>
                </a:solidFill>
              </a:rPr>
            </a:br>
            <a:endParaRPr lang="ar-IQ" dirty="0">
              <a:solidFill>
                <a:srgbClr val="C00000"/>
              </a:solidFill>
            </a:endParaRPr>
          </a:p>
        </p:txBody>
      </p:sp>
      <p:sp>
        <p:nvSpPr>
          <p:cNvPr id="3" name="Content Placeholder 2"/>
          <p:cNvSpPr>
            <a:spLocks noGrp="1"/>
          </p:cNvSpPr>
          <p:nvPr>
            <p:ph idx="1"/>
          </p:nvPr>
        </p:nvSpPr>
        <p:spPr/>
        <p:txBody>
          <a:bodyPr>
            <a:normAutofit/>
          </a:bodyPr>
          <a:lstStyle/>
          <a:p>
            <a:pPr algn="l">
              <a:buNone/>
            </a:pPr>
            <a:endParaRPr lang="en-US" sz="3600" dirty="0" smtClean="0">
              <a:solidFill>
                <a:srgbClr val="00B050"/>
              </a:solidFill>
            </a:endParaRPr>
          </a:p>
          <a:p>
            <a:pPr algn="l">
              <a:buNone/>
            </a:pPr>
            <a:r>
              <a:rPr lang="en-US" sz="3600" b="1" dirty="0" smtClean="0">
                <a:solidFill>
                  <a:srgbClr val="00B050"/>
                </a:solidFill>
              </a:rPr>
              <a:t>Colic pain and diarrhea, tachycardia and </a:t>
            </a:r>
            <a:r>
              <a:rPr lang="en-US" sz="3600" b="1" dirty="0" err="1" smtClean="0">
                <a:solidFill>
                  <a:srgbClr val="00B050"/>
                </a:solidFill>
              </a:rPr>
              <a:t>diffculit</a:t>
            </a:r>
            <a:r>
              <a:rPr lang="en-US" sz="3600" b="1" dirty="0" smtClean="0">
                <a:solidFill>
                  <a:srgbClr val="00B050"/>
                </a:solidFill>
              </a:rPr>
              <a:t> of breathing and </a:t>
            </a:r>
            <a:r>
              <a:rPr lang="en-US" sz="3600" b="1" dirty="0" err="1" smtClean="0">
                <a:solidFill>
                  <a:srgbClr val="00B050"/>
                </a:solidFill>
              </a:rPr>
              <a:t>asphyxia,Muscle</a:t>
            </a:r>
            <a:r>
              <a:rPr lang="en-US" sz="3600" b="1" dirty="0" smtClean="0">
                <a:solidFill>
                  <a:srgbClr val="00B050"/>
                </a:solidFill>
              </a:rPr>
              <a:t> twitches and  then coma and death.</a:t>
            </a:r>
            <a:endParaRPr lang="en-US" sz="3600" dirty="0" smtClean="0">
              <a:solidFill>
                <a:srgbClr val="00B050"/>
              </a:solidFill>
            </a:endParaRPr>
          </a:p>
          <a:p>
            <a:pPr algn="l">
              <a:buNone/>
            </a:pPr>
            <a:endParaRPr lang="ar-IQ" sz="3600" dirty="0">
              <a:solidFill>
                <a:srgbClr val="00B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Treatment</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endParaRPr lang="en-US" sz="3600" dirty="0" smtClean="0">
              <a:solidFill>
                <a:srgbClr val="00B050"/>
              </a:solidFill>
            </a:endParaRPr>
          </a:p>
          <a:p>
            <a:pPr algn="l">
              <a:buNone/>
            </a:pPr>
            <a:r>
              <a:rPr lang="en-US" sz="3600" b="1" dirty="0" smtClean="0">
                <a:solidFill>
                  <a:srgbClr val="00B050"/>
                </a:solidFill>
              </a:rPr>
              <a:t>1.Wash the stomach.</a:t>
            </a:r>
          </a:p>
          <a:p>
            <a:pPr algn="l">
              <a:buNone/>
            </a:pPr>
            <a:r>
              <a:rPr lang="en-US" sz="3600" b="1" dirty="0" smtClean="0">
                <a:solidFill>
                  <a:srgbClr val="00B050"/>
                </a:solidFill>
              </a:rPr>
              <a:t>2. I</a:t>
            </a:r>
            <a:r>
              <a:rPr lang="en-US" sz="3600" b="1" smtClean="0">
                <a:solidFill>
                  <a:srgbClr val="00B050"/>
                </a:solidFill>
              </a:rPr>
              <a:t>nject </a:t>
            </a:r>
            <a:r>
              <a:rPr lang="en-US" sz="3600" b="1" dirty="0" smtClean="0">
                <a:solidFill>
                  <a:srgbClr val="00B050"/>
                </a:solidFill>
              </a:rPr>
              <a:t>methyl blue I.V or ascorbic acid to change the met hemoglobin to </a:t>
            </a:r>
            <a:r>
              <a:rPr lang="en-US" sz="3600" b="1" dirty="0" err="1" smtClean="0">
                <a:solidFill>
                  <a:srgbClr val="00B050"/>
                </a:solidFill>
              </a:rPr>
              <a:t>oxyhemoglobin</a:t>
            </a:r>
            <a:r>
              <a:rPr lang="en-US" sz="3600" b="1" dirty="0" smtClean="0">
                <a:solidFill>
                  <a:srgbClr val="00B050"/>
                </a:solidFill>
              </a:rPr>
              <a:t> in blood.</a:t>
            </a:r>
            <a:endParaRPr lang="en-US" sz="3600" dirty="0" smtClean="0">
              <a:solidFill>
                <a:srgbClr val="00B050"/>
              </a:solidFill>
            </a:endParaRPr>
          </a:p>
          <a:p>
            <a:pPr algn="l">
              <a:buNone/>
            </a:pPr>
            <a:endParaRPr lang="ar-IQ" sz="3600" dirty="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Arsenic poisoning</a:t>
            </a:r>
            <a:endParaRPr lang="ar-IQ" dirty="0"/>
          </a:p>
        </p:txBody>
      </p:sp>
      <p:sp>
        <p:nvSpPr>
          <p:cNvPr id="3" name="Content Placeholder 2"/>
          <p:cNvSpPr>
            <a:spLocks noGrp="1"/>
          </p:cNvSpPr>
          <p:nvPr>
            <p:ph idx="1"/>
          </p:nvPr>
        </p:nvSpPr>
        <p:spPr/>
        <p:txBody>
          <a:bodyPr/>
          <a:lstStyle/>
          <a:p>
            <a:pPr algn="l">
              <a:buNone/>
            </a:pPr>
            <a:r>
              <a:rPr lang="en-US" dirty="0" smtClean="0"/>
              <a:t>This poisoning with this substance occurs throughout plants (or </a:t>
            </a:r>
            <a:r>
              <a:rPr lang="en-US" dirty="0" err="1" smtClean="0"/>
              <a:t>fruits,trees</a:t>
            </a:r>
            <a:r>
              <a:rPr lang="en-US" dirty="0" smtClean="0"/>
              <a:t>) or as dipping for the sheep.</a:t>
            </a:r>
          </a:p>
          <a:p>
            <a:pPr algn="l">
              <a:buNone/>
            </a:pPr>
            <a:r>
              <a:rPr lang="en-US" dirty="0" smtClean="0"/>
              <a:t>Contamination with insecticide or when using this substance against fly as in </a:t>
            </a:r>
            <a:r>
              <a:rPr lang="en-US" dirty="0" err="1" smtClean="0"/>
              <a:t>Vet.Med</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and excretion</a:t>
            </a:r>
            <a:endParaRPr lang="ar-IQ" dirty="0"/>
          </a:p>
        </p:txBody>
      </p:sp>
      <p:sp>
        <p:nvSpPr>
          <p:cNvPr id="3" name="Content Placeholder 2"/>
          <p:cNvSpPr>
            <a:spLocks noGrp="1"/>
          </p:cNvSpPr>
          <p:nvPr>
            <p:ph idx="1"/>
          </p:nvPr>
        </p:nvSpPr>
        <p:spPr/>
        <p:txBody>
          <a:bodyPr>
            <a:normAutofit lnSpcReduction="10000"/>
          </a:bodyPr>
          <a:lstStyle/>
          <a:p>
            <a:pPr algn="l">
              <a:buNone/>
            </a:pPr>
            <a:r>
              <a:rPr lang="en-US" dirty="0" smtClean="0"/>
              <a:t>Inorganic arsenic salts absorbed from GIT </a:t>
            </a:r>
            <a:r>
              <a:rPr lang="en-US" dirty="0" err="1" smtClean="0"/>
              <a:t>easily,also</a:t>
            </a:r>
            <a:r>
              <a:rPr lang="en-US" dirty="0" smtClean="0"/>
              <a:t> can be absorb from wounds and sites of injection.</a:t>
            </a:r>
          </a:p>
          <a:p>
            <a:pPr algn="l">
              <a:buNone/>
            </a:pPr>
            <a:r>
              <a:rPr lang="en-US" dirty="0" smtClean="0"/>
              <a:t>A part off the arsenic is store in the liver and for long time in bones and other tissues as in hoof.</a:t>
            </a:r>
          </a:p>
          <a:p>
            <a:pPr algn="l">
              <a:buNone/>
            </a:pPr>
            <a:r>
              <a:rPr lang="en-US" dirty="0" smtClean="0"/>
              <a:t>It is excreted with urine ,sweat and milk after few hours from its administration and the continues for two months.</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lstStyle/>
          <a:p>
            <a:pPr algn="l">
              <a:buNone/>
            </a:pPr>
            <a:r>
              <a:rPr lang="en-US" dirty="0" smtClean="0"/>
              <a:t>In acute </a:t>
            </a:r>
            <a:r>
              <a:rPr lang="en-US" dirty="0" err="1" smtClean="0"/>
              <a:t>poisonig</a:t>
            </a:r>
            <a:r>
              <a:rPr lang="en-US" dirty="0" smtClean="0"/>
              <a:t>, the symptoms appears after 3 hours according to stomach state and may be after 10 hours if there is oil in stomach , which causes delay arsenic absorption.</a:t>
            </a:r>
          </a:p>
          <a:p>
            <a:pPr algn="l">
              <a:buNone/>
            </a:pPr>
            <a:r>
              <a:rPr lang="en-US" dirty="0" smtClean="0"/>
              <a:t>The symptoms may be as abdominal </a:t>
            </a:r>
            <a:r>
              <a:rPr lang="en-US" dirty="0" err="1" smtClean="0"/>
              <a:t>pain,salivation</a:t>
            </a:r>
            <a:r>
              <a:rPr lang="en-US" dirty="0" smtClean="0"/>
              <a:t> ,</a:t>
            </a:r>
            <a:r>
              <a:rPr lang="en-US" dirty="0" err="1" smtClean="0"/>
              <a:t>emsis.diarrhea</a:t>
            </a:r>
            <a:r>
              <a:rPr lang="en-US" dirty="0" smtClean="0"/>
              <a:t> and arrhythmia and </a:t>
            </a:r>
            <a:r>
              <a:rPr lang="en-US" dirty="0" err="1" smtClean="0"/>
              <a:t>unurea,and</a:t>
            </a:r>
            <a:r>
              <a:rPr lang="en-US" dirty="0" smtClean="0"/>
              <a:t> difficulty of movement the coma and death.</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lstStyle/>
          <a:p>
            <a:pPr algn="l">
              <a:buNone/>
            </a:pPr>
            <a:r>
              <a:rPr lang="en-US" dirty="0" smtClean="0"/>
              <a:t>In chronic poisoning , as repeated small </a:t>
            </a:r>
            <a:r>
              <a:rPr lang="en-US" dirty="0" err="1" smtClean="0"/>
              <a:t>doses,the</a:t>
            </a:r>
            <a:r>
              <a:rPr lang="en-US" dirty="0" smtClean="0"/>
              <a:t> symptoms are emaciation and </a:t>
            </a:r>
            <a:r>
              <a:rPr lang="en-US" dirty="0" err="1" smtClean="0"/>
              <a:t>jaundice,dryness</a:t>
            </a:r>
            <a:r>
              <a:rPr lang="en-US" dirty="0" smtClean="0"/>
              <a:t> of </a:t>
            </a:r>
            <a:r>
              <a:rPr lang="en-US" dirty="0" err="1" smtClean="0"/>
              <a:t>skin,and</a:t>
            </a:r>
            <a:r>
              <a:rPr lang="en-US" dirty="0" smtClean="0"/>
              <a:t> hyperemia of the mucus membrane and arrhythmia</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ar-IQ" dirty="0"/>
          </a:p>
        </p:txBody>
      </p:sp>
      <p:sp>
        <p:nvSpPr>
          <p:cNvPr id="3" name="Content Placeholder 2"/>
          <p:cNvSpPr>
            <a:spLocks noGrp="1"/>
          </p:cNvSpPr>
          <p:nvPr>
            <p:ph idx="1"/>
          </p:nvPr>
        </p:nvSpPr>
        <p:spPr/>
        <p:txBody>
          <a:bodyPr/>
          <a:lstStyle/>
          <a:p>
            <a:pPr algn="l">
              <a:buNone/>
            </a:pPr>
            <a:r>
              <a:rPr lang="en-US" dirty="0" smtClean="0"/>
              <a:t>1.In acute poisoning of arsenic </a:t>
            </a:r>
          </a:p>
          <a:p>
            <a:pPr algn="l">
              <a:buNone/>
            </a:pPr>
            <a:r>
              <a:rPr lang="en-US" dirty="0" smtClean="0"/>
              <a:t>1.Gastric </a:t>
            </a:r>
            <a:r>
              <a:rPr lang="en-US" dirty="0" err="1" smtClean="0"/>
              <a:t>lavag</a:t>
            </a:r>
            <a:r>
              <a:rPr lang="en-US" dirty="0" smtClean="0"/>
              <a:t> with warm water , and give purgative to remove the poison from the GIT</a:t>
            </a:r>
          </a:p>
          <a:p>
            <a:pPr algn="l">
              <a:buNone/>
            </a:pPr>
            <a:r>
              <a:rPr lang="en-US" dirty="0" smtClean="0"/>
              <a:t>2.Give ferric oxide which prepared recently which can combine with arsenic and change it to insoluble substance</a:t>
            </a:r>
          </a:p>
          <a:p>
            <a:pPr algn="l">
              <a:buNone/>
            </a:pPr>
            <a:r>
              <a:rPr lang="en-US" dirty="0" smtClean="0"/>
              <a:t>3.Give </a:t>
            </a:r>
            <a:r>
              <a:rPr lang="en-US" dirty="0" err="1" smtClean="0"/>
              <a:t>dimercaprol</a:t>
            </a:r>
            <a:r>
              <a:rPr lang="en-US" dirty="0" smtClean="0"/>
              <a:t> to combine with arsenic in tissues</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and excretion</a:t>
            </a:r>
            <a:endParaRPr lang="ar-IQ" dirty="0"/>
          </a:p>
        </p:txBody>
      </p:sp>
      <p:sp>
        <p:nvSpPr>
          <p:cNvPr id="3" name="Content Placeholder 2"/>
          <p:cNvSpPr>
            <a:spLocks noGrp="1"/>
          </p:cNvSpPr>
          <p:nvPr>
            <p:ph idx="1"/>
          </p:nvPr>
        </p:nvSpPr>
        <p:spPr/>
        <p:txBody>
          <a:bodyPr>
            <a:normAutofit/>
          </a:bodyPr>
          <a:lstStyle/>
          <a:p>
            <a:pPr algn="l">
              <a:buNone/>
            </a:pPr>
            <a:r>
              <a:rPr lang="en-US" sz="4000" dirty="0" err="1" smtClean="0"/>
              <a:t>Slowley</a:t>
            </a:r>
            <a:r>
              <a:rPr lang="en-US" sz="4000" dirty="0" smtClean="0"/>
              <a:t> excreted with </a:t>
            </a:r>
          </a:p>
          <a:p>
            <a:pPr algn="l">
              <a:buNone/>
            </a:pPr>
            <a:r>
              <a:rPr lang="en-US" sz="4000" dirty="0" err="1" smtClean="0"/>
              <a:t>A.Urine</a:t>
            </a:r>
            <a:r>
              <a:rPr lang="en-US" sz="4000" dirty="0" smtClean="0"/>
              <a:t> </a:t>
            </a:r>
          </a:p>
          <a:p>
            <a:pPr algn="l">
              <a:buNone/>
            </a:pPr>
            <a:r>
              <a:rPr lang="en-US" sz="4000" dirty="0" err="1" smtClean="0"/>
              <a:t>B.Milk</a:t>
            </a:r>
            <a:r>
              <a:rPr lang="en-US" sz="4000" dirty="0" smtClean="0"/>
              <a:t> </a:t>
            </a:r>
          </a:p>
          <a:p>
            <a:pPr algn="l">
              <a:buNone/>
            </a:pPr>
            <a:r>
              <a:rPr lang="en-US" sz="4000" dirty="0" smtClean="0"/>
              <a:t>C. and some precipitate in the bones</a:t>
            </a:r>
            <a:endParaRPr lang="ar-IQ"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dirty="0" smtClean="0"/>
              <a:t>3.Give </a:t>
            </a:r>
            <a:r>
              <a:rPr lang="en-US" dirty="0" err="1" smtClean="0"/>
              <a:t>dimercaprol</a:t>
            </a:r>
            <a:r>
              <a:rPr lang="en-US" dirty="0" smtClean="0"/>
              <a:t> to combine with arsenic </a:t>
            </a:r>
            <a:r>
              <a:rPr lang="en-US" dirty="0" smtClean="0"/>
              <a:t>in</a:t>
            </a:r>
            <a:endParaRPr lang="ar-IQ" dirty="0" smtClean="0"/>
          </a:p>
          <a:p>
            <a:pPr algn="l">
              <a:buNone/>
            </a:pPr>
            <a:r>
              <a:rPr lang="en-US" dirty="0" smtClean="0"/>
              <a:t>4.Also give diuretic and </a:t>
            </a:r>
            <a:r>
              <a:rPr lang="en-US" dirty="0" err="1" smtClean="0"/>
              <a:t>thiosulphate</a:t>
            </a:r>
            <a:r>
              <a:rPr lang="en-US" dirty="0" smtClean="0"/>
              <a:t> </a:t>
            </a:r>
            <a:r>
              <a:rPr lang="en-US" dirty="0" err="1" smtClean="0"/>
              <a:t>sod.As</a:t>
            </a:r>
            <a:r>
              <a:rPr lang="en-US" dirty="0" smtClean="0"/>
              <a:t> I.V injection</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Copper poisoning </a:t>
            </a:r>
            <a:endParaRPr lang="ar-IQ" dirty="0"/>
          </a:p>
        </p:txBody>
      </p:sp>
      <p:sp>
        <p:nvSpPr>
          <p:cNvPr id="3" name="Content Placeholder 2"/>
          <p:cNvSpPr>
            <a:spLocks noGrp="1"/>
          </p:cNvSpPr>
          <p:nvPr>
            <p:ph idx="1"/>
          </p:nvPr>
        </p:nvSpPr>
        <p:spPr/>
        <p:txBody>
          <a:bodyPr/>
          <a:lstStyle/>
          <a:p>
            <a:pPr algn="l">
              <a:buNone/>
            </a:pPr>
            <a:r>
              <a:rPr lang="en-US" dirty="0" smtClean="0"/>
              <a:t>Copper salts used mostly in agriculture as insecticide against plants fungus.</a:t>
            </a:r>
          </a:p>
          <a:p>
            <a:pPr algn="l">
              <a:buNone/>
            </a:pPr>
            <a:r>
              <a:rPr lang="en-US" dirty="0" smtClean="0"/>
              <a:t>The poisoning with copper salts occur in animal due to contamination of the </a:t>
            </a:r>
            <a:r>
              <a:rPr lang="en-US" dirty="0" err="1" smtClean="0"/>
              <a:t>grass,and</a:t>
            </a:r>
            <a:r>
              <a:rPr lang="en-US" dirty="0" smtClean="0"/>
              <a:t> some cupper salts used for killing </a:t>
            </a:r>
            <a:r>
              <a:rPr lang="en-US" dirty="0" err="1" smtClean="0"/>
              <a:t>tha</a:t>
            </a:r>
            <a:r>
              <a:rPr lang="en-US" dirty="0" smtClean="0"/>
              <a:t> snail in the river and against the worms.</a:t>
            </a:r>
          </a:p>
          <a:p>
            <a:pPr algn="l">
              <a:buNone/>
            </a:pPr>
            <a:r>
              <a:rPr lang="en-US" dirty="0" smtClean="0"/>
              <a:t>The toxicity with copper is rare in sheep and other animals</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lstStyle/>
          <a:p>
            <a:pPr algn="l">
              <a:buNone/>
            </a:pPr>
            <a:r>
              <a:rPr lang="en-US" dirty="0" smtClean="0"/>
              <a:t>In acute toxicity, there are salivation .colic pain ,diarrhea and emitted material with blue </a:t>
            </a:r>
            <a:r>
              <a:rPr lang="en-US" dirty="0" err="1" smtClean="0"/>
              <a:t>color.Twitches</a:t>
            </a:r>
            <a:r>
              <a:rPr lang="en-US" dirty="0" smtClean="0"/>
              <a:t> of the muscle then coma and death.</a:t>
            </a:r>
          </a:p>
          <a:p>
            <a:pPr algn="l">
              <a:buNone/>
            </a:pPr>
            <a:r>
              <a:rPr lang="en-US" dirty="0" smtClean="0"/>
              <a:t>In chronic toxicity ,the liver full with the </a:t>
            </a:r>
            <a:r>
              <a:rPr lang="en-US" dirty="0" err="1" smtClean="0"/>
              <a:t>poison,then</a:t>
            </a:r>
            <a:r>
              <a:rPr lang="en-US" dirty="0" smtClean="0"/>
              <a:t> distributed into the blood which causes hemolytic of red blood cells and emaciation and anemia and jaundice. </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lstStyle/>
          <a:p>
            <a:pPr algn="l">
              <a:buNone/>
            </a:pPr>
            <a:r>
              <a:rPr lang="en-US" dirty="0" smtClean="0"/>
              <a:t>In acute toxicity the symptoms appears after two months and causes death with in days.</a:t>
            </a:r>
          </a:p>
          <a:p>
            <a:pPr algn="l">
              <a:buNone/>
            </a:pPr>
            <a:r>
              <a:rPr lang="en-US" dirty="0" smtClean="0"/>
              <a:t>Treatment </a:t>
            </a:r>
          </a:p>
          <a:p>
            <a:pPr algn="l">
              <a:buNone/>
            </a:pPr>
            <a:r>
              <a:rPr lang="en-US" dirty="0" smtClean="0"/>
              <a:t>Acute toxicity </a:t>
            </a:r>
          </a:p>
          <a:p>
            <a:pPr algn="l">
              <a:buNone/>
            </a:pPr>
            <a:r>
              <a:rPr lang="en-US" dirty="0" smtClean="0"/>
              <a:t>1.Gastric </a:t>
            </a:r>
            <a:r>
              <a:rPr lang="en-US" dirty="0" err="1" smtClean="0"/>
              <a:t>lavsg</a:t>
            </a:r>
          </a:p>
          <a:p>
            <a:pPr algn="l">
              <a:buNone/>
            </a:pPr>
            <a:r>
              <a:rPr lang="en-US" dirty="0" smtClean="0"/>
              <a:t>2.Give BAL to react with the cupper to change it to un toxic substance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r>
              <a:rPr lang="en-US" dirty="0" smtClean="0"/>
              <a:t>3.Give molybdenum </a:t>
            </a:r>
            <a:endParaRPr lang="ar-IQ" dirty="0" smtClean="0"/>
          </a:p>
          <a:p>
            <a:pPr algn="l"/>
            <a:r>
              <a:rPr lang="en-US" dirty="0" smtClean="0"/>
              <a:t>4.Give molybdenum in the diet to prevent precipitation of the cupper in the liver</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Cyanide salts poisoning </a:t>
            </a:r>
            <a:endParaRPr lang="ar-IQ" dirty="0"/>
          </a:p>
        </p:txBody>
      </p:sp>
      <p:sp>
        <p:nvSpPr>
          <p:cNvPr id="3" name="Content Placeholder 2"/>
          <p:cNvSpPr>
            <a:spLocks noGrp="1"/>
          </p:cNvSpPr>
          <p:nvPr>
            <p:ph idx="1"/>
          </p:nvPr>
        </p:nvSpPr>
        <p:spPr/>
        <p:txBody>
          <a:bodyPr/>
          <a:lstStyle/>
          <a:p>
            <a:pPr algn="l">
              <a:buNone/>
            </a:pPr>
            <a:r>
              <a:rPr lang="en-US" dirty="0" smtClean="0"/>
              <a:t>The cyanide salts toxicity occurs in the animals due to using its salts in killing plants parasite ( sodium, potassium cyanide salts)Or as fertilizer( such calcium cyanide) in addition some plants contain itself on cyanide ( </a:t>
            </a:r>
            <a:r>
              <a:rPr lang="en-US" dirty="0" err="1" smtClean="0"/>
              <a:t>owija</a:t>
            </a:r>
            <a:r>
              <a:rPr lang="en-US" dirty="0" smtClean="0"/>
              <a:t> </a:t>
            </a:r>
            <a:r>
              <a:rPr lang="en-US" dirty="0" err="1" smtClean="0"/>
              <a:t>corn,Sudanese</a:t>
            </a:r>
            <a:r>
              <a:rPr lang="en-US" dirty="0" smtClean="0"/>
              <a:t> hashish)Ruminants is commonly poisoning with the cyanide more than horses.</a:t>
            </a:r>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normAutofit lnSpcReduction="10000"/>
          </a:bodyPr>
          <a:lstStyle/>
          <a:p>
            <a:pPr algn="l">
              <a:buNone/>
            </a:pPr>
            <a:r>
              <a:rPr lang="en-US" dirty="0" smtClean="0"/>
              <a:t>The symptoms appear quickly and are the following : excessive </a:t>
            </a:r>
            <a:r>
              <a:rPr lang="en-US" dirty="0" err="1" smtClean="0"/>
              <a:t>salivation,the</a:t>
            </a:r>
            <a:r>
              <a:rPr lang="en-US" dirty="0" smtClean="0"/>
              <a:t> animal become irritant and contraction of the muscles and more foaming from the mouth due to aspiration.</a:t>
            </a:r>
          </a:p>
          <a:p>
            <a:pPr algn="l">
              <a:buNone/>
            </a:pPr>
            <a:r>
              <a:rPr lang="en-US" dirty="0" smtClean="0"/>
              <a:t>Then stopping the </a:t>
            </a:r>
            <a:r>
              <a:rPr lang="en-US" dirty="0" err="1" smtClean="0"/>
              <a:t>respiration,then</a:t>
            </a:r>
            <a:r>
              <a:rPr lang="en-US" dirty="0" smtClean="0"/>
              <a:t> death occur due to the direct effect of cyanide on respiratory system and heart and central nervous system</a:t>
            </a:r>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ar-IQ" dirty="0"/>
          </a:p>
        </p:txBody>
      </p:sp>
      <p:sp>
        <p:nvSpPr>
          <p:cNvPr id="3" name="Content Placeholder 2"/>
          <p:cNvSpPr>
            <a:spLocks noGrp="1"/>
          </p:cNvSpPr>
          <p:nvPr>
            <p:ph idx="1"/>
          </p:nvPr>
        </p:nvSpPr>
        <p:spPr/>
        <p:txBody>
          <a:bodyPr/>
          <a:lstStyle/>
          <a:p>
            <a:pPr algn="l">
              <a:buNone/>
            </a:pPr>
            <a:r>
              <a:rPr lang="en-US" dirty="0" smtClean="0"/>
              <a:t>Using sodium nitrate as I.V injection to change hemoglobin to </a:t>
            </a:r>
            <a:r>
              <a:rPr lang="en-US" dirty="0" err="1" smtClean="0"/>
              <a:t>methaemoglobin</a:t>
            </a:r>
            <a:r>
              <a:rPr lang="en-US" dirty="0" smtClean="0"/>
              <a:t> immediately forming(</a:t>
            </a:r>
            <a:r>
              <a:rPr lang="en-US" dirty="0" err="1" smtClean="0"/>
              <a:t>cyanmethaemoglobin</a:t>
            </a:r>
            <a:r>
              <a:rPr lang="en-US" dirty="0" smtClean="0"/>
              <a:t>)</a:t>
            </a:r>
          </a:p>
          <a:p>
            <a:pPr algn="l">
              <a:buNone/>
            </a:pPr>
            <a:r>
              <a:rPr lang="en-US" dirty="0" smtClean="0"/>
              <a:t>Then give the animal sodium </a:t>
            </a:r>
            <a:r>
              <a:rPr lang="en-US" dirty="0" err="1" smtClean="0"/>
              <a:t>thio</a:t>
            </a:r>
            <a:r>
              <a:rPr lang="en-US" dirty="0" smtClean="0"/>
              <a:t> </a:t>
            </a:r>
            <a:r>
              <a:rPr lang="en-US" dirty="0" err="1" smtClean="0"/>
              <a:t>sulphate</a:t>
            </a:r>
            <a:r>
              <a:rPr lang="en-US" dirty="0" smtClean="0"/>
              <a:t> to change this compound to </a:t>
            </a:r>
            <a:r>
              <a:rPr lang="en-US" dirty="0" err="1" smtClean="0"/>
              <a:t>thiocyanide</a:t>
            </a:r>
            <a:r>
              <a:rPr lang="en-US" dirty="0" smtClean="0"/>
              <a:t> which is not toxic and easily excreted</a:t>
            </a:r>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Sodium chloride </a:t>
            </a:r>
            <a:endParaRPr lang="ar-IQ" dirty="0"/>
          </a:p>
        </p:txBody>
      </p:sp>
      <p:sp>
        <p:nvSpPr>
          <p:cNvPr id="3" name="Content Placeholder 2"/>
          <p:cNvSpPr>
            <a:spLocks noGrp="1"/>
          </p:cNvSpPr>
          <p:nvPr>
            <p:ph idx="1"/>
          </p:nvPr>
        </p:nvSpPr>
        <p:spPr/>
        <p:txBody>
          <a:bodyPr/>
          <a:lstStyle/>
          <a:p>
            <a:pPr algn="l">
              <a:buNone/>
            </a:pPr>
            <a:r>
              <a:rPr lang="en-US" dirty="0" smtClean="0"/>
              <a:t>Common salts is an essential and added to feed of animals but it is the quantity consumed which makes it toxic.</a:t>
            </a:r>
          </a:p>
          <a:p>
            <a:pPr algn="l">
              <a:buNone/>
            </a:pPr>
            <a:r>
              <a:rPr lang="en-US" dirty="0" smtClean="0"/>
              <a:t>Sources </a:t>
            </a:r>
          </a:p>
          <a:p>
            <a:pPr algn="l">
              <a:buNone/>
            </a:pPr>
            <a:r>
              <a:rPr lang="en-US" dirty="0" smtClean="0"/>
              <a:t>Feeds </a:t>
            </a:r>
            <a:r>
              <a:rPr lang="en-US" dirty="0" err="1" smtClean="0"/>
              <a:t>contaning</a:t>
            </a:r>
            <a:r>
              <a:rPr lang="en-US" dirty="0" smtClean="0"/>
              <a:t> high quantities of common salt, accidental over ingestion of common salt or excessive licking of salt.</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ar-IQ" dirty="0"/>
          </a:p>
        </p:txBody>
      </p:sp>
      <p:sp>
        <p:nvSpPr>
          <p:cNvPr id="3" name="Content Placeholder 2"/>
          <p:cNvSpPr>
            <a:spLocks noGrp="1"/>
          </p:cNvSpPr>
          <p:nvPr>
            <p:ph idx="1"/>
          </p:nvPr>
        </p:nvSpPr>
        <p:spPr/>
        <p:txBody>
          <a:bodyPr/>
          <a:lstStyle/>
          <a:p>
            <a:pPr algn="l">
              <a:buNone/>
            </a:pPr>
            <a:r>
              <a:rPr lang="en-US" dirty="0" err="1" smtClean="0"/>
              <a:t>Anorexia,excessive</a:t>
            </a:r>
            <a:r>
              <a:rPr lang="en-US" dirty="0" smtClean="0"/>
              <a:t> </a:t>
            </a:r>
            <a:r>
              <a:rPr lang="en-US" dirty="0" err="1" smtClean="0"/>
              <a:t>thirst,salivation,initially</a:t>
            </a:r>
            <a:r>
              <a:rPr lang="en-US" dirty="0" smtClean="0"/>
              <a:t> diarrhea </a:t>
            </a:r>
            <a:r>
              <a:rPr lang="en-US" dirty="0" err="1" smtClean="0"/>
              <a:t>foollowed</a:t>
            </a:r>
            <a:r>
              <a:rPr lang="en-US" dirty="0" smtClean="0"/>
              <a:t> by constipation ,</a:t>
            </a:r>
            <a:r>
              <a:rPr lang="en-US" dirty="0" err="1" smtClean="0"/>
              <a:t>polyurea</a:t>
            </a:r>
            <a:r>
              <a:rPr lang="en-US" dirty="0" smtClean="0"/>
              <a:t> then </a:t>
            </a:r>
            <a:r>
              <a:rPr lang="en-US" dirty="0" err="1" smtClean="0"/>
              <a:t>anuris.nasal</a:t>
            </a:r>
            <a:r>
              <a:rPr lang="en-US" dirty="0" smtClean="0"/>
              <a:t> discharge and weak </a:t>
            </a:r>
            <a:r>
              <a:rPr lang="en-US" dirty="0" err="1" smtClean="0"/>
              <a:t>pulse.blindness</a:t>
            </a:r>
            <a:r>
              <a:rPr lang="en-US" dirty="0" smtClean="0"/>
              <a:t>, </a:t>
            </a:r>
            <a:r>
              <a:rPr lang="en-US" dirty="0" err="1" smtClean="0"/>
              <a:t>stumbling,walking</a:t>
            </a:r>
            <a:r>
              <a:rPr lang="en-US" dirty="0" smtClean="0"/>
              <a:t> backwards or in </a:t>
            </a:r>
            <a:r>
              <a:rPr lang="en-US" dirty="0" err="1" smtClean="0"/>
              <a:t>circle,recumbency,coma</a:t>
            </a:r>
            <a:r>
              <a:rPr lang="en-US" dirty="0" smtClean="0"/>
              <a:t> and death in a few hours</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Symptomes</a:t>
            </a:r>
            <a:r>
              <a:rPr lang="en-US" dirty="0" smtClean="0">
                <a:solidFill>
                  <a:srgbClr val="FF0000"/>
                </a:solidFill>
              </a:rPr>
              <a:t> </a:t>
            </a: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r>
              <a:rPr lang="en-US" sz="3600" dirty="0" smtClean="0"/>
              <a:t>The </a:t>
            </a:r>
            <a:r>
              <a:rPr lang="en-US" sz="3600" dirty="0" err="1" smtClean="0"/>
              <a:t>symptomes</a:t>
            </a:r>
            <a:r>
              <a:rPr lang="en-US" sz="3600" dirty="0" smtClean="0"/>
              <a:t> appear after two days of ingestion include</a:t>
            </a:r>
          </a:p>
          <a:p>
            <a:pPr algn="l">
              <a:buNone/>
            </a:pPr>
            <a:r>
              <a:rPr lang="en-US" sz="3600" dirty="0" err="1" smtClean="0"/>
              <a:t>A.Pain</a:t>
            </a:r>
            <a:r>
              <a:rPr lang="en-US" sz="3600" dirty="0" smtClean="0"/>
              <a:t> </a:t>
            </a:r>
          </a:p>
          <a:p>
            <a:pPr algn="l">
              <a:buNone/>
            </a:pPr>
            <a:r>
              <a:rPr lang="en-US" sz="3600" dirty="0" smtClean="0"/>
              <a:t>B. Twitches </a:t>
            </a:r>
          </a:p>
          <a:p>
            <a:pPr algn="l">
              <a:buNone/>
            </a:pPr>
            <a:r>
              <a:rPr lang="en-US" sz="3600" dirty="0" err="1" smtClean="0"/>
              <a:t>C.Increase</a:t>
            </a:r>
            <a:r>
              <a:rPr lang="en-US" sz="3600" dirty="0" smtClean="0"/>
              <a:t> Salivation</a:t>
            </a:r>
          </a:p>
          <a:p>
            <a:pPr algn="l">
              <a:buNone/>
            </a:pPr>
            <a:r>
              <a:rPr lang="en-US" sz="3600" dirty="0" err="1" smtClean="0"/>
              <a:t>D.Excitation</a:t>
            </a:r>
            <a:r>
              <a:rPr lang="en-US" sz="3600" dirty="0" smtClean="0"/>
              <a:t> and Twitches of the muscles</a:t>
            </a:r>
          </a:p>
          <a:p>
            <a:pPr algn="l">
              <a:buNone/>
            </a:pPr>
            <a:r>
              <a:rPr lang="en-US" sz="3600" dirty="0" smtClean="0"/>
              <a:t>E. Death </a:t>
            </a:r>
            <a:r>
              <a:rPr lang="en-US" sz="3600" dirty="0" err="1" smtClean="0"/>
              <a:t>occuurs</a:t>
            </a:r>
            <a:r>
              <a:rPr lang="en-US" sz="3600" dirty="0" smtClean="0"/>
              <a:t> with in time of symptoms</a:t>
            </a:r>
            <a:endParaRPr lang="ar-IQ"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ar-IQ" dirty="0"/>
          </a:p>
        </p:txBody>
      </p:sp>
      <p:sp>
        <p:nvSpPr>
          <p:cNvPr id="3" name="Content Placeholder 2"/>
          <p:cNvSpPr>
            <a:spLocks noGrp="1"/>
          </p:cNvSpPr>
          <p:nvPr>
            <p:ph idx="1"/>
          </p:nvPr>
        </p:nvSpPr>
        <p:spPr/>
        <p:txBody>
          <a:bodyPr/>
          <a:lstStyle/>
          <a:p>
            <a:pPr algn="l">
              <a:buNone/>
            </a:pPr>
            <a:r>
              <a:rPr lang="en-US" dirty="0" smtClean="0"/>
              <a:t>No specific antidote is available </a:t>
            </a:r>
          </a:p>
          <a:p>
            <a:pPr algn="l">
              <a:buNone/>
            </a:pPr>
            <a:r>
              <a:rPr lang="en-US" dirty="0" smtClean="0"/>
              <a:t>1.Remove the toxic feed or water </a:t>
            </a:r>
          </a:p>
          <a:p>
            <a:pPr algn="l">
              <a:buNone/>
            </a:pPr>
            <a:r>
              <a:rPr lang="en-US" dirty="0" smtClean="0"/>
              <a:t>2.Isotonic salt solution I/P daily for 2-3 day</a:t>
            </a:r>
          </a:p>
          <a:p>
            <a:pPr algn="l">
              <a:buNone/>
            </a:pPr>
            <a:r>
              <a:rPr lang="en-US" dirty="0" smtClean="0"/>
              <a:t>3.Gastrointestinal tract sedatives.</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0070C0"/>
                </a:solidFill>
              </a:rPr>
              <a:t>Symptomes</a:t>
            </a:r>
            <a:r>
              <a:rPr lang="en-US" dirty="0" smtClean="0">
                <a:solidFill>
                  <a:srgbClr val="0070C0"/>
                </a:solidFill>
              </a:rPr>
              <a:t> </a:t>
            </a:r>
            <a:br>
              <a:rPr lang="en-US" dirty="0" smtClean="0">
                <a:solidFill>
                  <a:srgbClr val="0070C0"/>
                </a:solidFill>
              </a:rPr>
            </a:br>
            <a:endParaRPr lang="ar-IQ" dirty="0">
              <a:solidFill>
                <a:srgbClr val="0070C0"/>
              </a:solidFill>
            </a:endParaRPr>
          </a:p>
        </p:txBody>
      </p:sp>
      <p:sp>
        <p:nvSpPr>
          <p:cNvPr id="3" name="Content Placeholder 2"/>
          <p:cNvSpPr>
            <a:spLocks noGrp="1"/>
          </p:cNvSpPr>
          <p:nvPr>
            <p:ph idx="1"/>
          </p:nvPr>
        </p:nvSpPr>
        <p:spPr/>
        <p:txBody>
          <a:bodyPr/>
          <a:lstStyle/>
          <a:p>
            <a:pPr algn="l">
              <a:buNone/>
            </a:pPr>
            <a:r>
              <a:rPr lang="en-US" dirty="0" smtClean="0"/>
              <a:t>In chronic toxicity ( rarely in ruminants) due to less absorption from GIT</a:t>
            </a:r>
          </a:p>
          <a:p>
            <a:pPr algn="l">
              <a:buNone/>
            </a:pPr>
            <a:r>
              <a:rPr lang="en-US" dirty="0" smtClean="0"/>
              <a:t>In </a:t>
            </a:r>
            <a:r>
              <a:rPr lang="en-US" dirty="0" err="1" smtClean="0"/>
              <a:t>Horese</a:t>
            </a:r>
            <a:r>
              <a:rPr lang="en-US" dirty="0" smtClean="0"/>
              <a:t> causes </a:t>
            </a:r>
            <a:r>
              <a:rPr lang="en-US" dirty="0" err="1" smtClean="0"/>
              <a:t>A.depilation</a:t>
            </a:r>
            <a:r>
              <a:rPr lang="en-US" dirty="0" smtClean="0"/>
              <a:t> of animals</a:t>
            </a:r>
          </a:p>
          <a:p>
            <a:pPr algn="l">
              <a:buNone/>
            </a:pPr>
            <a:r>
              <a:rPr lang="en-US" dirty="0" err="1" smtClean="0"/>
              <a:t>B.Swelling</a:t>
            </a:r>
            <a:r>
              <a:rPr lang="en-US" dirty="0" smtClean="0"/>
              <a:t> of the joints </a:t>
            </a:r>
          </a:p>
          <a:p>
            <a:pPr algn="l">
              <a:buNone/>
            </a:pPr>
            <a:r>
              <a:rPr lang="en-US" dirty="0" err="1" smtClean="0"/>
              <a:t>C.Paralysis</a:t>
            </a:r>
            <a:r>
              <a:rPr lang="en-US" dirty="0" smtClean="0"/>
              <a:t> of the hind limbs </a:t>
            </a:r>
          </a:p>
          <a:p>
            <a:pPr algn="l">
              <a:buNone/>
            </a:pPr>
            <a:r>
              <a:rPr lang="en-US" dirty="0" err="1" smtClean="0"/>
              <a:t>D.Blue</a:t>
            </a:r>
            <a:r>
              <a:rPr lang="en-US" dirty="0" smtClean="0"/>
              <a:t>-Black line occur on the gum due to precipitation of lead particles</a:t>
            </a:r>
          </a:p>
          <a:p>
            <a:pPr algn="l">
              <a:buNone/>
            </a:pPr>
            <a:r>
              <a:rPr lang="en-US" dirty="0" err="1" smtClean="0"/>
              <a:t>E.Anemia</a:t>
            </a:r>
            <a:r>
              <a:rPr lang="en-US" dirty="0" smtClean="0"/>
              <a:t> due to hemolytic of red blood cell.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Treatment</a:t>
            </a:r>
            <a:endParaRPr lang="ar-IQ" dirty="0">
              <a:solidFill>
                <a:srgbClr val="C00000"/>
              </a:solidFill>
            </a:endParaRPr>
          </a:p>
        </p:txBody>
      </p:sp>
      <p:sp>
        <p:nvSpPr>
          <p:cNvPr id="3" name="Content Placeholder 2"/>
          <p:cNvSpPr>
            <a:spLocks noGrp="1"/>
          </p:cNvSpPr>
          <p:nvPr>
            <p:ph idx="1"/>
          </p:nvPr>
        </p:nvSpPr>
        <p:spPr/>
        <p:txBody>
          <a:bodyPr>
            <a:normAutofit/>
          </a:bodyPr>
          <a:lstStyle/>
          <a:p>
            <a:pPr algn="l">
              <a:buNone/>
            </a:pPr>
            <a:r>
              <a:rPr lang="en-US" dirty="0" smtClean="0"/>
              <a:t>1.Gastric </a:t>
            </a:r>
            <a:r>
              <a:rPr lang="en-US" dirty="0" err="1" smtClean="0"/>
              <a:t>lavage</a:t>
            </a:r>
            <a:r>
              <a:rPr lang="en-US" dirty="0" smtClean="0"/>
              <a:t> </a:t>
            </a:r>
          </a:p>
          <a:p>
            <a:pPr algn="l">
              <a:buNone/>
            </a:pPr>
            <a:r>
              <a:rPr lang="en-US" dirty="0" smtClean="0"/>
              <a:t>2.Give salty purgative and emetic</a:t>
            </a:r>
          </a:p>
          <a:p>
            <a:pPr algn="l">
              <a:buNone/>
            </a:pPr>
            <a:r>
              <a:rPr lang="en-US" dirty="0" smtClean="0"/>
              <a:t>3.Give Na </a:t>
            </a:r>
            <a:r>
              <a:rPr lang="en-US" dirty="0" err="1" smtClean="0"/>
              <a:t>sulphate</a:t>
            </a:r>
            <a:r>
              <a:rPr lang="en-US" dirty="0" smtClean="0"/>
              <a:t> to make the lead insoluble</a:t>
            </a:r>
          </a:p>
          <a:p>
            <a:pPr algn="l">
              <a:buNone/>
            </a:pPr>
            <a:r>
              <a:rPr lang="en-US" dirty="0" smtClean="0"/>
              <a:t>Or give egg albumin to precipitate the lead</a:t>
            </a:r>
          </a:p>
          <a:p>
            <a:pPr algn="l">
              <a:buNone/>
            </a:pPr>
            <a:r>
              <a:rPr lang="en-US" dirty="0" smtClean="0"/>
              <a:t>4.Give tannic acid to precipitate the lead as lead insoluble tannic in order to stop the </a:t>
            </a:r>
            <a:r>
              <a:rPr lang="en-US" dirty="0" err="1" smtClean="0"/>
              <a:t>absorbtion</a:t>
            </a:r>
            <a:r>
              <a:rPr lang="en-US" dirty="0" smtClean="0"/>
              <a:t> from GIT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Treatment </a:t>
            </a:r>
            <a:endParaRPr lang="ar-IQ" dirty="0">
              <a:solidFill>
                <a:schemeClr val="accent2"/>
              </a:solidFill>
            </a:endParaRPr>
          </a:p>
        </p:txBody>
      </p:sp>
      <p:sp>
        <p:nvSpPr>
          <p:cNvPr id="3" name="Content Placeholder 2"/>
          <p:cNvSpPr>
            <a:spLocks noGrp="1"/>
          </p:cNvSpPr>
          <p:nvPr>
            <p:ph idx="1"/>
          </p:nvPr>
        </p:nvSpPr>
        <p:spPr/>
        <p:txBody>
          <a:bodyPr>
            <a:normAutofit/>
          </a:bodyPr>
          <a:lstStyle/>
          <a:p>
            <a:pPr algn="l">
              <a:buNone/>
            </a:pPr>
            <a:r>
              <a:rPr lang="en-US" sz="3600" dirty="0" smtClean="0"/>
              <a:t>5. In acute or chronic poisoning can give calcium  </a:t>
            </a:r>
            <a:r>
              <a:rPr lang="en-US" sz="3600" dirty="0" err="1" smtClean="0"/>
              <a:t>editate</a:t>
            </a:r>
            <a:r>
              <a:rPr lang="en-US" sz="3600" dirty="0" smtClean="0"/>
              <a:t> to elaborate the poison from tissue</a:t>
            </a:r>
          </a:p>
          <a:p>
            <a:pPr algn="l">
              <a:buNone/>
            </a:pPr>
            <a:r>
              <a:rPr lang="en-US" sz="3600" dirty="0" smtClean="0"/>
              <a:t>6.Give Sedative (</a:t>
            </a:r>
            <a:r>
              <a:rPr lang="en-US" sz="3600" dirty="0" err="1" smtClean="0"/>
              <a:t>Acepromazine</a:t>
            </a:r>
            <a:r>
              <a:rPr lang="en-US" sz="3600" dirty="0" smtClean="0"/>
              <a:t>) and diuretic extract the poison quickly from the body</a:t>
            </a:r>
            <a:endParaRPr lang="ar-IQ"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Mercury Poisoning </a:t>
            </a:r>
            <a:endParaRPr lang="ar-IQ" dirty="0">
              <a:solidFill>
                <a:srgbClr val="C00000"/>
              </a:solidFill>
            </a:endParaRPr>
          </a:p>
        </p:txBody>
      </p:sp>
      <p:sp>
        <p:nvSpPr>
          <p:cNvPr id="3" name="Content Placeholder 2"/>
          <p:cNvSpPr>
            <a:spLocks noGrp="1"/>
          </p:cNvSpPr>
          <p:nvPr>
            <p:ph idx="1"/>
          </p:nvPr>
        </p:nvSpPr>
        <p:spPr/>
        <p:txBody>
          <a:bodyPr>
            <a:normAutofit/>
          </a:bodyPr>
          <a:lstStyle/>
          <a:p>
            <a:pPr algn="l">
              <a:buNone/>
            </a:pPr>
            <a:r>
              <a:rPr lang="en-US" sz="3600" dirty="0" smtClean="0"/>
              <a:t>Mercury poisoning in animals </a:t>
            </a:r>
            <a:r>
              <a:rPr lang="en-US" sz="3600" dirty="0" err="1" smtClean="0"/>
              <a:t>accur</a:t>
            </a:r>
            <a:r>
              <a:rPr lang="en-US" sz="3600" dirty="0" smtClean="0"/>
              <a:t> when using salts of mercury in in treatment such as </a:t>
            </a:r>
          </a:p>
          <a:p>
            <a:pPr algn="l">
              <a:buNone/>
            </a:pPr>
            <a:r>
              <a:rPr lang="en-US" sz="3600" dirty="0" smtClean="0"/>
              <a:t>1. Mercury chlorides or cyanide or iodide</a:t>
            </a:r>
          </a:p>
          <a:p>
            <a:pPr algn="l">
              <a:buNone/>
            </a:pPr>
            <a:r>
              <a:rPr lang="en-US" sz="3600" dirty="0" smtClean="0"/>
              <a:t>2.Some time toxicity occur when using diet was preservative against fungus by adding organic mercury compounds</a:t>
            </a:r>
            <a:endParaRPr lang="ar-IQ"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Absorption and Excretion</a:t>
            </a:r>
            <a:endParaRPr lang="ar-IQ" dirty="0">
              <a:solidFill>
                <a:srgbClr val="FF0000"/>
              </a:solidFill>
            </a:endParaRPr>
          </a:p>
        </p:txBody>
      </p:sp>
      <p:sp>
        <p:nvSpPr>
          <p:cNvPr id="3" name="Content Placeholder 2"/>
          <p:cNvSpPr>
            <a:spLocks noGrp="1"/>
          </p:cNvSpPr>
          <p:nvPr>
            <p:ph idx="1"/>
          </p:nvPr>
        </p:nvSpPr>
        <p:spPr/>
        <p:txBody>
          <a:bodyPr>
            <a:normAutofit/>
          </a:bodyPr>
          <a:lstStyle/>
          <a:p>
            <a:pPr algn="l">
              <a:buNone/>
            </a:pPr>
            <a:r>
              <a:rPr lang="en-US" sz="3600" dirty="0" smtClean="0"/>
              <a:t>All soluble mercury salts absorbed from GIT and distributed through the body.</a:t>
            </a:r>
          </a:p>
          <a:p>
            <a:pPr algn="l">
              <a:buNone/>
            </a:pPr>
            <a:r>
              <a:rPr lang="en-US" sz="3600" dirty="0" smtClean="0"/>
              <a:t>Absorption occur even from the skin when used as wound wash</a:t>
            </a:r>
          </a:p>
          <a:p>
            <a:pPr algn="l">
              <a:buNone/>
            </a:pPr>
            <a:r>
              <a:rPr lang="en-US" sz="3600" dirty="0" smtClean="0"/>
              <a:t>The mercury excreted with (</a:t>
            </a:r>
            <a:r>
              <a:rPr lang="en-US" sz="3600" dirty="0" err="1" smtClean="0"/>
              <a:t>urine.face.milk</a:t>
            </a:r>
            <a:r>
              <a:rPr lang="en-US" sz="3600" dirty="0" smtClean="0"/>
              <a:t> and some of deposited in the kidney , liver and others tissue.</a:t>
            </a:r>
            <a:endParaRPr lang="ar-IQ"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1414</Words>
  <Application>Microsoft Office PowerPoint</Application>
  <PresentationFormat>On-screen Show (4:3)</PresentationFormat>
  <Paragraphs>155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Metallic Poisoning </vt:lpstr>
      <vt:lpstr>Absorption and excretion</vt:lpstr>
      <vt:lpstr>Absorption and excretion</vt:lpstr>
      <vt:lpstr>Symptomes </vt:lpstr>
      <vt:lpstr>Symptomes  </vt:lpstr>
      <vt:lpstr>Treatment</vt:lpstr>
      <vt:lpstr>Treatment </vt:lpstr>
      <vt:lpstr>Mercury Poisoning </vt:lpstr>
      <vt:lpstr>Absorption and Excretion</vt:lpstr>
      <vt:lpstr>Symptomes</vt:lpstr>
      <vt:lpstr>Symptomes</vt:lpstr>
      <vt:lpstr>Treatment </vt:lpstr>
      <vt:lpstr>Treatment </vt:lpstr>
      <vt:lpstr>Selenium poisoning </vt:lpstr>
      <vt:lpstr>Absorption and excretion </vt:lpstr>
      <vt:lpstr>Symptoms </vt:lpstr>
      <vt:lpstr>Symptoms</vt:lpstr>
      <vt:lpstr>Treatment</vt:lpstr>
      <vt:lpstr>Molybdenum poisoning </vt:lpstr>
      <vt:lpstr>Absorption and excretion </vt:lpstr>
      <vt:lpstr>Symptomes</vt:lpstr>
      <vt:lpstr>Nitrate salts poisoning </vt:lpstr>
      <vt:lpstr>Symptomes </vt:lpstr>
      <vt:lpstr>Treatment </vt:lpstr>
      <vt:lpstr>Arsenic poisoning</vt:lpstr>
      <vt:lpstr>Absorption and excretion</vt:lpstr>
      <vt:lpstr>Symptoms</vt:lpstr>
      <vt:lpstr>Symptoms</vt:lpstr>
      <vt:lpstr>Treatment</vt:lpstr>
      <vt:lpstr>Slide 30</vt:lpstr>
      <vt:lpstr>Copper poisoning </vt:lpstr>
      <vt:lpstr>Symptoms</vt:lpstr>
      <vt:lpstr>Symptoms</vt:lpstr>
      <vt:lpstr>Slide 34</vt:lpstr>
      <vt:lpstr>Cyanide salts poisoning </vt:lpstr>
      <vt:lpstr>Symptoms</vt:lpstr>
      <vt:lpstr>Treatment</vt:lpstr>
      <vt:lpstr>Sodium chloride </vt:lpstr>
      <vt:lpstr>Symptoms</vt:lpstr>
      <vt:lpstr>Treatment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Metallic poisoing </dc:title>
  <dc:creator>Admin</dc:creator>
  <cp:lastModifiedBy>Admin</cp:lastModifiedBy>
  <cp:revision>81</cp:revision>
  <dcterms:created xsi:type="dcterms:W3CDTF">2018-10-17T14:51:41Z</dcterms:created>
  <dcterms:modified xsi:type="dcterms:W3CDTF">2018-12-12T19:07:17Z</dcterms:modified>
</cp:coreProperties>
</file>